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61" r:id="rId5"/>
    <p:sldId id="262" r:id="rId6"/>
    <p:sldId id="260" r:id="rId7"/>
    <p:sldId id="259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16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422A60-6AA6-4B24-B635-F48CE30852A5}" type="datetimeFigureOut">
              <a:rPr lang="pt-BR" smtClean="0"/>
              <a:pPr/>
              <a:t>23/06/2017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CD17BA-7760-474E-896F-DB406E37DAF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9499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CD17BA-7760-474E-896F-DB406E37DAF3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214F553-6B89-451E-BD47-41562B941315}" type="datetime1">
              <a:rPr lang="pt-BR" smtClean="0"/>
              <a:pPr/>
              <a:t>23/06/2017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5211B69-7E43-45B2-91BB-AC6BAF632DC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0D1D7-000D-444F-B91E-AE9534C8174D}" type="datetime1">
              <a:rPr lang="pt-BR" smtClean="0"/>
              <a:pPr/>
              <a:t>23/06/2017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11B69-7E43-45B2-91BB-AC6BAF632DC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D168-8D81-4545-9400-2B04B67CE49D}" type="datetime1">
              <a:rPr lang="pt-BR" smtClean="0"/>
              <a:pPr/>
              <a:t>23/06/2017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11B69-7E43-45B2-91BB-AC6BAF632DC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F9CEAE4-B1BC-4CCE-8066-544972EF84D7}" type="datetime1">
              <a:rPr lang="pt-BR" smtClean="0"/>
              <a:pPr/>
              <a:t>23/06/2017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5211B69-7E43-45B2-91BB-AC6BAF632DC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A57467B-1E5B-4046-8CC1-3A6291656769}" type="datetime1">
              <a:rPr lang="pt-BR" smtClean="0"/>
              <a:pPr/>
              <a:t>23/06/2017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5211B69-7E43-45B2-91BB-AC6BAF632DC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6404-064A-445E-A86D-984E27CDA3B6}" type="datetime1">
              <a:rPr lang="pt-BR" smtClean="0"/>
              <a:pPr/>
              <a:t>23/06/2017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11B69-7E43-45B2-91BB-AC6BAF632DC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A3DD-8D82-4400-AAC0-4DE5F19A70D1}" type="datetime1">
              <a:rPr lang="pt-BR" smtClean="0"/>
              <a:pPr/>
              <a:t>23/06/2017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11B69-7E43-45B2-91BB-AC6BAF632DC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776B6E6-B6A5-4CD7-AEF9-BFF1142F996B}" type="datetime1">
              <a:rPr lang="pt-BR" smtClean="0"/>
              <a:pPr/>
              <a:t>23/06/2017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5211B69-7E43-45B2-91BB-AC6BAF632DC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A265-577B-473D-8B3B-E4707434ED6D}" type="datetime1">
              <a:rPr lang="pt-BR" smtClean="0"/>
              <a:pPr/>
              <a:t>23/06/2017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11B69-7E43-45B2-91BB-AC6BAF632DC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DAB528F-D46B-49E1-9082-28A365471D63}" type="datetime1">
              <a:rPr lang="pt-BR" smtClean="0"/>
              <a:pPr/>
              <a:t>23/06/2017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5211B69-7E43-45B2-91BB-AC6BAF632DC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7C91634-8E84-4271-BEFD-BD800402A4D0}" type="datetime1">
              <a:rPr lang="pt-BR" smtClean="0"/>
              <a:pPr/>
              <a:t>23/06/2017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5211B69-7E43-45B2-91BB-AC6BAF632DC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73B7157-9E4D-4A13-92D0-55CAF8BD8AEE}" type="datetime1">
              <a:rPr lang="pt-BR" smtClean="0"/>
              <a:pPr/>
              <a:t>23/06/2017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5211B69-7E43-45B2-91BB-AC6BAF632DC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Exercícios de revisão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Frente A: Mol e gases</a:t>
            </a:r>
          </a:p>
          <a:p>
            <a:r>
              <a:rPr lang="pt-BR" dirty="0" smtClean="0"/>
              <a:t>Frente B: Ligações químicas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0"/>
            <a:ext cx="7467600" cy="1143000"/>
          </a:xfrm>
        </p:spPr>
        <p:txBody>
          <a:bodyPr/>
          <a:lstStyle/>
          <a:p>
            <a:r>
              <a:rPr lang="pt-BR" b="1" dirty="0" smtClean="0">
                <a:solidFill>
                  <a:srgbClr val="C00000"/>
                </a:solidFill>
              </a:rPr>
              <a:t>Boa PROVA</a:t>
            </a:r>
            <a:endParaRPr lang="pt-BR" b="1" dirty="0">
              <a:solidFill>
                <a:srgbClr val="C00000"/>
              </a:solidFill>
            </a:endParaRPr>
          </a:p>
        </p:txBody>
      </p:sp>
      <p:pic>
        <p:nvPicPr>
          <p:cNvPr id="1026" name="Picture 2" descr="C:\Users\Aline P. do N\Desktop\rodin\que-a-forca-esteja-com-vo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412776"/>
            <a:ext cx="6549618" cy="5251768"/>
          </a:xfrm>
          <a:prstGeom prst="rect">
            <a:avLst/>
          </a:prstGeom>
          <a:noFill/>
        </p:spPr>
      </p:pic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211B69-7E43-45B2-91BB-AC6BAF632DCF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pt-BR" dirty="0" smtClean="0"/>
              <a:t>    Os </a:t>
            </a:r>
            <a:r>
              <a:rPr lang="pt-BR" dirty="0"/>
              <a:t>avanços tecnológicos na eletrônica levaram à invenção do espectrômetro de massa, um aparelho que determina a massa de um átomo. Um mineiro, procurando ouro em um riacho coleta, </a:t>
            </a:r>
            <a:r>
              <a:rPr lang="pt-BR" i="1" dirty="0"/>
              <a:t>150mg  de peças finas de ouro</a:t>
            </a:r>
            <a:r>
              <a:rPr lang="pt-BR" dirty="0"/>
              <a:t> conhecidas como “pó de ouro”. Sabendo que </a:t>
            </a:r>
            <a:r>
              <a:rPr lang="pt-BR" i="1" dirty="0"/>
              <a:t>a massa molar do ouro é 197g/mol</a:t>
            </a:r>
            <a:r>
              <a:rPr lang="pt-BR" dirty="0"/>
              <a:t>, </a:t>
            </a:r>
            <a:r>
              <a:rPr lang="pt-BR" i="1" dirty="0"/>
              <a:t>o valor aproximado do número de mol de ouro </a:t>
            </a:r>
            <a:r>
              <a:rPr lang="pt-BR" dirty="0"/>
              <a:t>que  o mineiro coletou é: </a:t>
            </a:r>
          </a:p>
          <a:p>
            <a:pPr algn="just">
              <a:buNone/>
            </a:pPr>
            <a:r>
              <a:rPr lang="pt-BR" dirty="0"/>
              <a:t>a) 5,6 . 10</a:t>
            </a:r>
            <a:r>
              <a:rPr lang="pt-BR" baseline="30000" dirty="0"/>
              <a:t>-4</a:t>
            </a:r>
            <a:endParaRPr lang="pt-BR" dirty="0"/>
          </a:p>
          <a:p>
            <a:pPr algn="just">
              <a:buNone/>
            </a:pPr>
            <a:r>
              <a:rPr lang="pt-BR" dirty="0"/>
              <a:t>b) 7,6. 10</a:t>
            </a:r>
            <a:r>
              <a:rPr lang="pt-BR" baseline="30000" dirty="0"/>
              <a:t>-4</a:t>
            </a:r>
            <a:endParaRPr lang="pt-BR" dirty="0"/>
          </a:p>
          <a:p>
            <a:pPr algn="just">
              <a:buNone/>
            </a:pPr>
            <a:r>
              <a:rPr lang="pt-BR" dirty="0"/>
              <a:t>c) 3,0.10</a:t>
            </a:r>
            <a:r>
              <a:rPr lang="pt-BR" baseline="30000" dirty="0"/>
              <a:t>-2</a:t>
            </a:r>
            <a:endParaRPr lang="pt-BR" dirty="0"/>
          </a:p>
          <a:p>
            <a:pPr algn="just">
              <a:buNone/>
            </a:pPr>
            <a:r>
              <a:rPr lang="pt-BR" dirty="0"/>
              <a:t>d) 2,4 </a:t>
            </a:r>
          </a:p>
          <a:p>
            <a:pPr algn="just">
              <a:buNone/>
            </a:pPr>
            <a:r>
              <a:rPr lang="pt-BR" dirty="0"/>
              <a:t>e) 7,6 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5211B69-7E43-45B2-91BB-AC6BAF632DCF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 smtClean="0"/>
              <a:t>   A </a:t>
            </a:r>
            <a:r>
              <a:rPr lang="pt-BR" dirty="0"/>
              <a:t>queima incompleta da biomassa produz a fuligem e o monóxido de carbono, CO. Em níveis próximos de</a:t>
            </a:r>
            <a:r>
              <a:rPr lang="pt-BR" i="1" dirty="0"/>
              <a:t> </a:t>
            </a:r>
            <a:r>
              <a:rPr lang="pt-BR" i="1" dirty="0" smtClean="0"/>
              <a:t>1g/L</a:t>
            </a:r>
            <a:r>
              <a:rPr lang="pt-BR" dirty="0"/>
              <a:t>, esse poluen­te ocasiona a inconsciência, podendo levar o indivíduo à morte. Nesses casos</a:t>
            </a:r>
            <a:r>
              <a:rPr lang="pt-BR" i="1" dirty="0"/>
              <a:t>, o número de moléculas de CO inaladas para cada litro de ar é</a:t>
            </a:r>
            <a:r>
              <a:rPr lang="pt-BR" dirty="0"/>
              <a:t>, aproximadamente?</a:t>
            </a:r>
          </a:p>
          <a:p>
            <a:pPr algn="just">
              <a:buNone/>
            </a:pPr>
            <a:r>
              <a:rPr lang="pt-BR" dirty="0"/>
              <a:t>Dados: Massas molares (g/mol) C = 12  O = 16</a:t>
            </a:r>
          </a:p>
          <a:p>
            <a:pPr algn="just">
              <a:buNone/>
            </a:pPr>
            <a:r>
              <a:rPr lang="pt-BR" dirty="0"/>
              <a:t>Constante de Avogadro = 6 · 10</a:t>
            </a:r>
            <a:r>
              <a:rPr lang="pt-BR" baseline="30000" dirty="0"/>
              <a:t>23 </a:t>
            </a:r>
            <a:r>
              <a:rPr lang="pt-BR" dirty="0"/>
              <a:t>mol</a:t>
            </a:r>
            <a:r>
              <a:rPr lang="pt-BR" baseline="30000" dirty="0"/>
              <a:t>–1</a:t>
            </a:r>
            <a:endParaRPr lang="pt-BR" dirty="0"/>
          </a:p>
          <a:p>
            <a:pPr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5211B69-7E43-45B2-91BB-AC6BAF632DCF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3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91264" cy="4873752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pt-BR" dirty="0" smtClean="0"/>
              <a:t>    </a:t>
            </a:r>
            <a:r>
              <a:rPr lang="pt-BR" dirty="0" err="1" smtClean="0"/>
              <a:t>Feromônios</a:t>
            </a:r>
            <a:r>
              <a:rPr lang="pt-BR" dirty="0" smtClean="0"/>
              <a:t> </a:t>
            </a:r>
            <a:r>
              <a:rPr lang="pt-BR" dirty="0"/>
              <a:t>são compostos orgânicos secretados pelas fêmeas de determinadas espécies de insetos com diversas funções, como a reprodutiva, por exemplo. Considerando que um determinado </a:t>
            </a:r>
            <a:r>
              <a:rPr lang="pt-BR" dirty="0" err="1"/>
              <a:t>feromônio</a:t>
            </a:r>
            <a:r>
              <a:rPr lang="pt-BR" dirty="0"/>
              <a:t> possui </a:t>
            </a:r>
            <a:r>
              <a:rPr lang="pt-BR" i="1" dirty="0"/>
              <a:t>fórmula molecular </a:t>
            </a:r>
            <a:r>
              <a:rPr lang="pt-BR" i="1" dirty="0" smtClean="0"/>
              <a:t>C</a:t>
            </a:r>
            <a:r>
              <a:rPr lang="pt-BR" sz="1200" i="1" dirty="0" smtClean="0"/>
              <a:t>19</a:t>
            </a:r>
            <a:r>
              <a:rPr lang="pt-BR" i="1" dirty="0" smtClean="0"/>
              <a:t>H</a:t>
            </a:r>
            <a:r>
              <a:rPr lang="pt-BR" sz="1300" i="1" dirty="0" smtClean="0"/>
              <a:t>38</a:t>
            </a:r>
            <a:r>
              <a:rPr lang="pt-BR" i="1" dirty="0" smtClean="0"/>
              <a:t>O,</a:t>
            </a:r>
            <a:r>
              <a:rPr lang="pt-BR" dirty="0" smtClean="0"/>
              <a:t> </a:t>
            </a:r>
            <a:r>
              <a:rPr lang="pt-BR" dirty="0"/>
              <a:t>e normalmente a </a:t>
            </a:r>
            <a:r>
              <a:rPr lang="pt-BR" i="1" dirty="0"/>
              <a:t>quantidade secretada é cerca </a:t>
            </a:r>
            <a:r>
              <a:rPr lang="pt-BR" i="1" dirty="0" smtClean="0"/>
              <a:t>de 1.10</a:t>
            </a:r>
            <a:r>
              <a:rPr lang="pt-BR" i="1" baseline="30000" dirty="0" smtClean="0"/>
              <a:t>-12</a:t>
            </a:r>
            <a:r>
              <a:rPr lang="pt-BR" i="1" dirty="0" smtClean="0"/>
              <a:t>g </a:t>
            </a:r>
            <a:r>
              <a:rPr lang="pt-BR" i="1" dirty="0"/>
              <a:t>, o número aproximado de moléculas </a:t>
            </a:r>
            <a:r>
              <a:rPr lang="pt-BR" dirty="0"/>
              <a:t>de </a:t>
            </a:r>
            <a:r>
              <a:rPr lang="pt-BR" dirty="0" err="1"/>
              <a:t>feromônio</a:t>
            </a:r>
            <a:r>
              <a:rPr lang="pt-BR" dirty="0"/>
              <a:t> secretado é </a:t>
            </a:r>
          </a:p>
          <a:p>
            <a:pPr algn="just">
              <a:buNone/>
            </a:pPr>
            <a:r>
              <a:rPr lang="pt-BR" dirty="0"/>
              <a:t>Dados: Massa Molar (g/mol): C=12, H=1 e O=16.  </a:t>
            </a:r>
          </a:p>
          <a:p>
            <a:pPr algn="just">
              <a:buNone/>
            </a:pPr>
            <a:r>
              <a:rPr lang="pt-BR" dirty="0"/>
              <a:t>Constante de Avogadro = 6 · 10</a:t>
            </a:r>
            <a:r>
              <a:rPr lang="pt-BR" baseline="30000" dirty="0"/>
              <a:t>23 </a:t>
            </a:r>
            <a:r>
              <a:rPr lang="pt-BR" dirty="0"/>
              <a:t>mol</a:t>
            </a:r>
            <a:r>
              <a:rPr lang="pt-BR" baseline="30000" dirty="0"/>
              <a:t>–1</a:t>
            </a:r>
            <a:endParaRPr lang="pt-BR" dirty="0"/>
          </a:p>
          <a:p>
            <a:pPr algn="just">
              <a:buNone/>
            </a:pPr>
            <a:r>
              <a:rPr lang="pt-BR" dirty="0"/>
              <a:t>a)  1. 10</a:t>
            </a:r>
            <a:r>
              <a:rPr lang="pt-BR" baseline="30000" dirty="0"/>
              <a:t>9</a:t>
            </a:r>
            <a:endParaRPr lang="pt-BR" dirty="0"/>
          </a:p>
          <a:p>
            <a:pPr algn="just">
              <a:buNone/>
            </a:pPr>
            <a:r>
              <a:rPr lang="pt-BR" dirty="0"/>
              <a:t>b) 1. 10</a:t>
            </a:r>
            <a:r>
              <a:rPr lang="pt-BR" baseline="30000" dirty="0"/>
              <a:t>8</a:t>
            </a:r>
            <a:endParaRPr lang="pt-BR" dirty="0"/>
          </a:p>
          <a:p>
            <a:pPr algn="just">
              <a:buNone/>
            </a:pPr>
            <a:r>
              <a:rPr lang="pt-BR" dirty="0"/>
              <a:t>c) 6.10</a:t>
            </a:r>
            <a:r>
              <a:rPr lang="pt-BR" baseline="30000" dirty="0"/>
              <a:t>23</a:t>
            </a:r>
            <a:endParaRPr lang="pt-BR" dirty="0"/>
          </a:p>
          <a:p>
            <a:pPr algn="just">
              <a:buNone/>
            </a:pPr>
            <a:r>
              <a:rPr lang="pt-BR" dirty="0"/>
              <a:t>d) 2.10</a:t>
            </a:r>
            <a:r>
              <a:rPr lang="pt-BR" baseline="30000" dirty="0"/>
              <a:t>11</a:t>
            </a:r>
            <a:endParaRPr lang="pt-BR" dirty="0"/>
          </a:p>
          <a:p>
            <a:pPr algn="just">
              <a:buNone/>
            </a:pPr>
            <a:r>
              <a:rPr lang="pt-BR" dirty="0"/>
              <a:t>e) 2.10</a:t>
            </a:r>
            <a:r>
              <a:rPr lang="pt-BR" baseline="30000" dirty="0"/>
              <a:t>9</a:t>
            </a:r>
            <a:r>
              <a:rPr lang="pt-BR" dirty="0"/>
              <a:t> </a:t>
            </a:r>
          </a:p>
          <a:p>
            <a:pPr algn="just"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5211B69-7E43-45B2-91BB-AC6BAF632DCF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4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 smtClean="0"/>
              <a:t>   Uma </a:t>
            </a:r>
            <a:r>
              <a:rPr lang="pt-BR" dirty="0"/>
              <a:t>certa usina termoelétrica que funciona à base de resíduos da destilação do petróleo, poderá lançar na atmosfera, cerca de 250 toneladas de SO</a:t>
            </a:r>
            <a:r>
              <a:rPr lang="pt-BR" baseline="-25000" dirty="0"/>
              <a:t>2</a:t>
            </a:r>
            <a:r>
              <a:rPr lang="pt-BR" dirty="0"/>
              <a:t> gasoso diariamente. Dados: Massas molares em g/mol: S= mol; O=16;</a:t>
            </a:r>
          </a:p>
          <a:p>
            <a:pPr algn="just">
              <a:buNone/>
            </a:pPr>
            <a:r>
              <a:rPr lang="pt-BR" dirty="0"/>
              <a:t>1tonelada </a:t>
            </a:r>
            <a:r>
              <a:rPr lang="pt-BR" dirty="0">
                <a:sym typeface="Symbol"/>
              </a:rPr>
              <a:t></a:t>
            </a:r>
            <a:r>
              <a:rPr lang="pt-BR" dirty="0"/>
              <a:t> 10</a:t>
            </a:r>
            <a:r>
              <a:rPr lang="pt-BR" baseline="30000" dirty="0"/>
              <a:t>6 </a:t>
            </a:r>
            <a:r>
              <a:rPr lang="pt-BR" dirty="0"/>
              <a:t>gramas;   Constante de Avogadro=6,0x10</a:t>
            </a:r>
            <a:r>
              <a:rPr lang="pt-BR" baseline="30000" dirty="0"/>
              <a:t>23</a:t>
            </a:r>
            <a:endParaRPr lang="pt-BR" dirty="0"/>
          </a:p>
          <a:p>
            <a:pPr algn="just">
              <a:buNone/>
            </a:pPr>
            <a:r>
              <a:rPr lang="pt-BR" dirty="0"/>
              <a:t>a) Quantos mols de SO</a:t>
            </a:r>
            <a:r>
              <a:rPr lang="pt-BR" baseline="-25000" dirty="0"/>
              <a:t>2 </a:t>
            </a:r>
            <a:r>
              <a:rPr lang="pt-BR" dirty="0"/>
              <a:t>serão lançados na atmosfera diariamente? </a:t>
            </a:r>
          </a:p>
          <a:p>
            <a:pPr algn="just">
              <a:buNone/>
            </a:pPr>
            <a:r>
              <a:rPr lang="pt-BR" dirty="0"/>
              <a:t>b) Qual o número de moléculas de SO</a:t>
            </a:r>
            <a:r>
              <a:rPr lang="pt-BR" baseline="-25000" dirty="0"/>
              <a:t>2</a:t>
            </a:r>
            <a:r>
              <a:rPr lang="pt-BR" dirty="0"/>
              <a:t> estão contidas nesta massa? </a:t>
            </a:r>
          </a:p>
          <a:p>
            <a:pPr algn="just"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5211B69-7E43-45B2-91BB-AC6BAF632DCF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5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487375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 </a:t>
            </a:r>
            <a:r>
              <a:rPr lang="pt-BR" dirty="0" smtClean="0"/>
              <a:t>    </a:t>
            </a:r>
            <a:r>
              <a:rPr lang="pt-BR" dirty="0"/>
              <a:t>Uma garrafa de 1,5L, </a:t>
            </a:r>
            <a:r>
              <a:rPr lang="pt-BR" i="1" dirty="0"/>
              <a:t>indeformável</a:t>
            </a:r>
            <a:r>
              <a:rPr lang="pt-BR" dirty="0"/>
              <a:t> e seca, foi fechada por uma tampa plástica. </a:t>
            </a:r>
            <a:r>
              <a:rPr lang="pt-BR" i="1" dirty="0"/>
              <a:t>A pressão ambiente era de 760mmHg  e a temperatura, de 27</a:t>
            </a:r>
            <a:r>
              <a:rPr lang="pt-BR" i="1" baseline="30000" dirty="0"/>
              <a:t>O</a:t>
            </a:r>
            <a:r>
              <a:rPr lang="pt-BR" i="1" dirty="0"/>
              <a:t> C</a:t>
            </a:r>
            <a:r>
              <a:rPr lang="pt-BR" dirty="0"/>
              <a:t>. Em seguida, essa garrafa foi colocada ao sol e, após certo tempo</a:t>
            </a:r>
            <a:r>
              <a:rPr lang="pt-BR" i="1" dirty="0"/>
              <a:t>, a temperatura em seu interior subiu para 57</a:t>
            </a:r>
            <a:r>
              <a:rPr lang="pt-BR" i="1" baseline="30000" dirty="0"/>
              <a:t>O</a:t>
            </a:r>
            <a:r>
              <a:rPr lang="pt-BR" i="1" dirty="0"/>
              <a:t>C</a:t>
            </a:r>
            <a:r>
              <a:rPr lang="pt-BR" dirty="0"/>
              <a:t> e a tampa foi arremessada pelo efeito da pressão interna. </a:t>
            </a:r>
            <a:r>
              <a:rPr lang="pt-BR" i="1" dirty="0"/>
              <a:t>Qual era a pressão (em </a:t>
            </a:r>
            <a:r>
              <a:rPr lang="pt-BR" i="1" dirty="0" err="1"/>
              <a:t>atm</a:t>
            </a:r>
            <a:r>
              <a:rPr lang="pt-BR" i="1" dirty="0"/>
              <a:t>)  no interior da garrafa</a:t>
            </a:r>
            <a:r>
              <a:rPr lang="pt-BR" dirty="0"/>
              <a:t> no instante imediatamente anterior à expulsão da tampa plástica?</a:t>
            </a:r>
          </a:p>
          <a:p>
            <a:pPr>
              <a:buNone/>
            </a:pPr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5211B69-7E43-45B2-91BB-AC6BAF632DCF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6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    Certa </a:t>
            </a:r>
            <a:r>
              <a:rPr lang="pt-BR" dirty="0"/>
              <a:t>massa de hélio está contida num recipiente com capacidade de 8 L, à temperatura de 127</a:t>
            </a:r>
            <a:r>
              <a:rPr lang="pt-BR" baseline="30000" dirty="0"/>
              <a:t>O</a:t>
            </a:r>
            <a:r>
              <a:rPr lang="pt-BR" dirty="0"/>
              <a:t>C, exercendo a pressão de 2 </a:t>
            </a:r>
            <a:r>
              <a:rPr lang="pt-BR" dirty="0" err="1"/>
              <a:t>atm</a:t>
            </a:r>
            <a:r>
              <a:rPr lang="pt-BR" dirty="0"/>
              <a:t>. Se o volume dessa massa de gás se reduzir a 3/4 do inicial,  a que temperatura ela deverá ser submetida para que sua pressão se reduza também a 3/4 da inicial?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5211B69-7E43-45B2-91BB-AC6BAF632DCF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7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 smtClean="0"/>
              <a:t>    Para </a:t>
            </a:r>
            <a:r>
              <a:rPr lang="pt-BR" dirty="0"/>
              <a:t>reciclar o alumínio, a partir de latinhas de refrigerantes descartadas, usam-se apenas 5% da energia necessária para produzi-las a partir do óxido de alumínio presente na bauxita.  Dados: O (Z = 8); Al (Z = 13).</a:t>
            </a:r>
          </a:p>
          <a:p>
            <a:pPr algn="just">
              <a:buNone/>
            </a:pPr>
            <a:r>
              <a:rPr lang="pt-BR" dirty="0" smtClean="0"/>
              <a:t>   a) Expresse </a:t>
            </a:r>
            <a:r>
              <a:rPr lang="pt-BR" dirty="0"/>
              <a:t>a ligação química entre o oxigênio e o alumínio no óxido de alumínio. </a:t>
            </a:r>
          </a:p>
          <a:p>
            <a:pPr algn="just">
              <a:buNone/>
            </a:pPr>
            <a:r>
              <a:rPr lang="pt-BR" dirty="0" smtClean="0"/>
              <a:t>   b</a:t>
            </a:r>
            <a:r>
              <a:rPr lang="pt-BR" dirty="0"/>
              <a:t>)  Classifique a ligação existente entre os átomos.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5211B69-7E43-45B2-91BB-AC6BAF632DCF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8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216" cy="4873752"/>
          </a:xfrm>
        </p:spPr>
        <p:txBody>
          <a:bodyPr>
            <a:normAutofit/>
          </a:bodyPr>
          <a:lstStyle/>
          <a:p>
            <a:pPr marL="457200" indent="-457200" algn="just">
              <a:buNone/>
            </a:pPr>
            <a:r>
              <a:rPr lang="pt-BR" dirty="0" smtClean="0"/>
              <a:t>     O gás carbônico (CO</a:t>
            </a:r>
            <a:r>
              <a:rPr lang="pt-BR" baseline="-25000" dirty="0" smtClean="0"/>
              <a:t>2</a:t>
            </a:r>
            <a:r>
              <a:rPr lang="pt-BR" dirty="0" smtClean="0"/>
              <a:t>) é o principal responsável pelo efeito estufa, enquanto o dióxido de enxofre (SO</a:t>
            </a:r>
            <a:r>
              <a:rPr lang="pt-BR" baseline="-25000" dirty="0" smtClean="0"/>
              <a:t>2</a:t>
            </a:r>
            <a:r>
              <a:rPr lang="pt-BR" dirty="0" smtClean="0"/>
              <a:t>) é um dos principais poluentes atmosféricos. para formar estes gases é necessário que os átomos façam ligações covalentes entre eles. Sabendo que o carbono pertence a família 4A e o oxigênio pertence a família 6A, determine:</a:t>
            </a:r>
          </a:p>
          <a:p>
            <a:pPr marL="457200" indent="-457200" algn="just">
              <a:buNone/>
            </a:pPr>
            <a:r>
              <a:rPr lang="pt-BR" dirty="0" smtClean="0"/>
              <a:t>a) A fórmula de Lewis para o gás carbônico. </a:t>
            </a:r>
          </a:p>
          <a:p>
            <a:pPr marL="457200" indent="-457200" algn="just">
              <a:buNone/>
            </a:pPr>
            <a:r>
              <a:rPr lang="pt-BR" dirty="0" smtClean="0"/>
              <a:t>b) A fórmula estrutural para o gás carbônico. 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5211B69-7E43-45B2-91BB-AC6BAF632DCF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116</TotalTime>
  <Words>599</Words>
  <Application>Microsoft Office PowerPoint</Application>
  <PresentationFormat>Apresentação na tela (4:3)</PresentationFormat>
  <Paragraphs>51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Balcão Envidraçado</vt:lpstr>
      <vt:lpstr>Exercícios de revisão</vt:lpstr>
      <vt:lpstr>Exercício 1</vt:lpstr>
      <vt:lpstr>Exercício 2</vt:lpstr>
      <vt:lpstr>Exercício 3</vt:lpstr>
      <vt:lpstr>Exercício 4</vt:lpstr>
      <vt:lpstr>Exercício 5</vt:lpstr>
      <vt:lpstr>Exercício 6</vt:lpstr>
      <vt:lpstr>Exercício 7</vt:lpstr>
      <vt:lpstr>Exercício 8</vt:lpstr>
      <vt:lpstr>Boa PROVA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Exercícios de revisão</dc:title>
  <dc:creator>Aline P. do N</dc:creator>
  <cp:lastModifiedBy>Zeca</cp:lastModifiedBy>
  <cp:revision>8</cp:revision>
  <dcterms:created xsi:type="dcterms:W3CDTF">2017-06-23T00:17:55Z</dcterms:created>
  <dcterms:modified xsi:type="dcterms:W3CDTF">2017-06-23T15:32:19Z</dcterms:modified>
</cp:coreProperties>
</file>